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82" r:id="rId24"/>
    <p:sldId id="278" r:id="rId25"/>
    <p:sldId id="279" r:id="rId26"/>
    <p:sldId id="280" r:id="rId27"/>
    <p:sldId id="281" r:id="rId28"/>
    <p:sldId id="283" r:id="rId29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99FF"/>
    <a:srgbClr val="993366"/>
    <a:srgbClr val="6600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75" autoAdjust="0"/>
  </p:normalViewPr>
  <p:slideViewPr>
    <p:cSldViewPr>
      <p:cViewPr>
        <p:scale>
          <a:sx n="51" d="100"/>
          <a:sy n="51" d="100"/>
        </p:scale>
        <p:origin x="-864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AD31-B641-4098-A867-867D7392207F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0796-2676-4897-B144-B38C63B88AA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AD31-B641-4098-A867-867D7392207F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0796-2676-4897-B144-B38C63B88AA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AD31-B641-4098-A867-867D7392207F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0796-2676-4897-B144-B38C63B88AA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AD31-B641-4098-A867-867D7392207F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0796-2676-4897-B144-B38C63B88AA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AD31-B641-4098-A867-867D7392207F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0796-2676-4897-B144-B38C63B88AA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AD31-B641-4098-A867-867D7392207F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0796-2676-4897-B144-B38C63B88AA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AD31-B641-4098-A867-867D7392207F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0796-2676-4897-B144-B38C63B88AA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AD31-B641-4098-A867-867D7392207F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0796-2676-4897-B144-B38C63B88AA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AD31-B641-4098-A867-867D7392207F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0796-2676-4897-B144-B38C63B88AA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AD31-B641-4098-A867-867D7392207F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0796-2676-4897-B144-B38C63B88AA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AD31-B641-4098-A867-867D7392207F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0796-2676-4897-B144-B38C63B88AA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AAD31-B641-4098-A867-867D7392207F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E0796-2676-4897-B144-B38C63B88AA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7236296" y="908720"/>
            <a:ext cx="129614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497655" y="1225512"/>
            <a:ext cx="1044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17</a:t>
            </a:r>
            <a:endParaRPr lang="en-US" sz="3600" dirty="0"/>
          </a:p>
        </p:txBody>
      </p:sp>
      <p:grpSp>
        <p:nvGrpSpPr>
          <p:cNvPr id="4" name="Group 3"/>
          <p:cNvGrpSpPr/>
          <p:nvPr/>
        </p:nvGrpSpPr>
        <p:grpSpPr>
          <a:xfrm>
            <a:off x="35496" y="116632"/>
            <a:ext cx="9012632" cy="6210842"/>
            <a:chOff x="35496" y="116632"/>
            <a:chExt cx="9012632" cy="6210842"/>
          </a:xfrm>
        </p:grpSpPr>
        <p:sp>
          <p:nvSpPr>
            <p:cNvPr id="5" name="Rectangle 4"/>
            <p:cNvSpPr/>
            <p:nvPr/>
          </p:nvSpPr>
          <p:spPr>
            <a:xfrm>
              <a:off x="2843808" y="746322"/>
              <a:ext cx="2808312" cy="88247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95000">
                  <a:srgbClr val="C4D6EB"/>
                </a:gs>
                <a:gs pos="100000">
                  <a:srgbClr val="FFEBFA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latin typeface="Bauhaus 93" panose="04030905020B02020C02" pitchFamily="82" charset="0"/>
                </a:rPr>
                <a:t>Pre</a:t>
              </a:r>
              <a:r>
                <a:rPr lang="fr-FR" sz="3200" b="1" dirty="0" err="1" smtClean="0">
                  <a:latin typeface="Bauhaus 93" panose="04030905020B02020C02" pitchFamily="82" charset="0"/>
                </a:rPr>
                <a:t>miè</a:t>
              </a:r>
              <a:r>
                <a:rPr lang="en-US" sz="3200" b="1" dirty="0" smtClean="0">
                  <a:latin typeface="Bauhaus 93" panose="04030905020B02020C02" pitchFamily="82" charset="0"/>
                </a:rPr>
                <a:t>res</a:t>
              </a:r>
            </a:p>
            <a:p>
              <a:pPr algn="ctr"/>
              <a:r>
                <a:rPr lang="fr-FR" sz="3200" b="1" dirty="0" smtClean="0">
                  <a:latin typeface="Bauhaus 93" panose="04030905020B02020C02" pitchFamily="82" charset="0"/>
                </a:rPr>
                <a:t>Années</a:t>
              </a:r>
              <a:endParaRPr lang="en-US" sz="3200" b="1" dirty="0">
                <a:latin typeface="Bauhaus 93" panose="04030905020B02020C02" pitchFamily="82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5496" y="188639"/>
              <a:ext cx="1331640" cy="3715693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0">
                  <a:srgbClr val="9CB86E"/>
                </a:gs>
                <a:gs pos="57000">
                  <a:srgbClr val="156B13"/>
                </a:gs>
                <a:gs pos="35273">
                  <a:srgbClr val="156B13"/>
                </a:gs>
                <a:gs pos="22182">
                  <a:srgbClr val="156B13"/>
                </a:gs>
                <a:gs pos="8000">
                  <a:srgbClr val="156B1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400" i="1" dirty="0" smtClean="0">
                  <a:latin typeface="Berlin Sans FB Demi" panose="020E0802020502020306" pitchFamily="34" charset="0"/>
                </a:rPr>
                <a:t>Les</a:t>
              </a:r>
              <a:endParaRPr lang="en-US" sz="4800" i="1" dirty="0">
                <a:latin typeface="Berlin Sans FB Demi" panose="020E0802020502020306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21223841">
              <a:off x="470814" y="4019150"/>
              <a:ext cx="2229247" cy="2308324"/>
            </a:xfrm>
            <a:prstGeom prst="rect">
              <a:avLst/>
            </a:prstGeom>
            <a:solidFill>
              <a:srgbClr val="339933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i="1" dirty="0" smtClean="0">
                  <a:latin typeface="Arial Narrow" panose="020B0606020202030204" pitchFamily="34" charset="0"/>
                </a:rPr>
                <a:t>Les enfants sont très influençables. Ils tendent à faire ce qu’ils voient,   entendent et vivent. C’est pendant les sept premières années de l’existence que se forment  les habitudes fondamentales de toute la vie,  </a:t>
              </a:r>
              <a:endParaRPr lang="en-US" sz="16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516216" y="116632"/>
              <a:ext cx="2531912" cy="30777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solidFill>
                    <a:schemeClr val="bg1"/>
                  </a:solidFill>
                  <a:latin typeface="Bodoni MT Black" panose="02070A03080606020203" pitchFamily="18" charset="0"/>
                </a:rPr>
                <a:t>Division Interaméricaine </a:t>
              </a:r>
              <a:endParaRPr lang="en-US" sz="1400" b="1" dirty="0">
                <a:solidFill>
                  <a:schemeClr val="bg1"/>
                </a:solidFill>
                <a:latin typeface="Bodoni MT Black" panose="02070A03080606020203" pitchFamily="18" charset="0"/>
              </a:endParaRPr>
            </a:p>
          </p:txBody>
        </p:sp>
        <p:sp>
          <p:nvSpPr>
            <p:cNvPr id="9" name="Parallelogram 8"/>
            <p:cNvSpPr/>
            <p:nvPr/>
          </p:nvSpPr>
          <p:spPr>
            <a:xfrm rot="11008278">
              <a:off x="1793822" y="908916"/>
              <a:ext cx="738121" cy="914400"/>
            </a:xfrm>
            <a:prstGeom prst="parallelogram">
              <a:avLst>
                <a:gd name="adj" fmla="val 37970"/>
              </a:avLst>
            </a:prstGeom>
            <a:gradFill>
              <a:gsLst>
                <a:gs pos="0">
                  <a:srgbClr val="DDEBCF">
                    <a:lumMod val="41000"/>
                  </a:srgbClr>
                </a:gs>
                <a:gs pos="28000">
                  <a:srgbClr val="9CB86E"/>
                </a:gs>
                <a:gs pos="95000">
                  <a:srgbClr val="156B13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123728" y="2269321"/>
              <a:ext cx="5267789" cy="1015663"/>
            </a:xfrm>
            <a:prstGeom prst="rect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6000" dirty="0" smtClean="0">
                  <a:solidFill>
                    <a:schemeClr val="bg1"/>
                  </a:solidFill>
                  <a:latin typeface="Blackadder ITC" panose="04020505051007020D02" pitchFamily="82" charset="0"/>
                </a:rPr>
                <a:t>Formation Certifiée</a:t>
              </a:r>
              <a:endParaRPr lang="en-US" sz="6000" dirty="0">
                <a:solidFill>
                  <a:schemeClr val="bg1"/>
                </a:solidFill>
                <a:latin typeface="Blackadder ITC" panose="04020505051007020D02" pitchFamily="82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59832" y="3212976"/>
              <a:ext cx="4032448" cy="120032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1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1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600" b="1" dirty="0" smtClean="0">
                  <a:solidFill>
                    <a:schemeClr val="bg1"/>
                  </a:solidFill>
                </a:rPr>
                <a:t>MINISTÈRE AUPRÈS DES ENFANTS </a:t>
              </a:r>
              <a:endParaRPr lang="en-US" sz="36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47664" y="335558"/>
            <a:ext cx="5904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Soyez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modèle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: en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faisant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ce que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savez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devoir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faire</a:t>
            </a:r>
            <a:endParaRPr lang="es-ES_tradnl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123728" y="1740872"/>
            <a:ext cx="55446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L’une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meilleures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façons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parents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d’enseigner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le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respect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soi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leurs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présenter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un bon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exemple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en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tout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ce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qui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correct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  </a:t>
            </a:r>
            <a:endParaRPr lang="es-ES_tradnl" sz="3600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5" name="Rectangle 4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63688" y="692696"/>
            <a:ext cx="568863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Un bon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modèle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d’honnêteté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268288" algn="ctr"/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Soyez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un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modèle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par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rapport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autrui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et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aux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choses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Il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important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d’avoir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une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conscience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pure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ne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pouvez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attendre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voir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vos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dire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et faire des gestes de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bonté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si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ne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en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donnez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l’exemple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_tradnl" sz="3200" b="1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79711" y="476672"/>
            <a:ext cx="598661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0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Un </a:t>
            </a:r>
            <a:r>
              <a:rPr lang="es-MX" sz="30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modèle</a:t>
            </a:r>
            <a:r>
              <a:rPr lang="es-MX" sz="30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en </a:t>
            </a:r>
            <a:r>
              <a:rPr lang="es-MX" sz="30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choix</a:t>
            </a:r>
            <a:r>
              <a:rPr lang="es-MX" sz="30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sains</a:t>
            </a:r>
            <a:r>
              <a:rPr lang="es-MX" sz="30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174625"/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devez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vivre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suivant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le </a:t>
            </a:r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même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code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d’éthique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que </a:t>
            </a:r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essayez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d’inculquer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aux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 Ne </a:t>
            </a:r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attendez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à ce </a:t>
            </a:r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qu’ils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évitent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le </a:t>
            </a:r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mensonge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la fraude, les films </a:t>
            </a:r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inadéquats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si </a:t>
            </a:r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vous-mêmes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y </a:t>
            </a:r>
            <a:r>
              <a:rPr lang="es-MX" sz="3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adonnez</a:t>
            </a:r>
            <a:r>
              <a:rPr lang="es-MX" sz="3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_tradnl" sz="3000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35696" y="116632"/>
            <a:ext cx="58326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Capturez</a:t>
            </a:r>
            <a:r>
              <a:rPr lang="es-MX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s-MX" sz="3200" b="1" dirty="0" err="1">
                <a:latin typeface="Arial" pitchFamily="34" charset="0"/>
                <a:cs typeface="Arial" pitchFamily="34" charset="0"/>
              </a:rPr>
              <a:t>moments</a:t>
            </a:r>
            <a:r>
              <a:rPr lang="es-MX" sz="3200" b="1" dirty="0">
                <a:latin typeface="Arial" pitchFamily="34" charset="0"/>
                <a:cs typeface="Arial" pitchFamily="34" charset="0"/>
              </a:rPr>
              <a:t> de </a:t>
            </a:r>
            <a:r>
              <a:rPr lang="es-MX" sz="3200" b="1" dirty="0" err="1">
                <a:latin typeface="Arial" pitchFamily="34" charset="0"/>
                <a:cs typeface="Arial" pitchFamily="34" charset="0"/>
              </a:rPr>
              <a:t>bonté</a:t>
            </a:r>
            <a:r>
              <a:rPr lang="es-MX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de vos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enfants</a:t>
            </a:r>
            <a:endParaRPr lang="es-ES_tradnl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691680" y="1196752"/>
            <a:ext cx="5914611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Un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autre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moyen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d’enseigner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valeur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du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respect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soi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aux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les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surprendre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leurs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moments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bonté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et de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faire </a:t>
            </a:r>
            <a:r>
              <a:rPr lang="es-MX" sz="2600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avoir à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quel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point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on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fier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d’eux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   </a:t>
            </a:r>
          </a:p>
          <a:p>
            <a:pPr algn="ctr"/>
            <a:endParaRPr lang="es-MX" sz="2600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Faites-leur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savoir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qu’être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dignes de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confiance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aide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prendre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bonnes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décisions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et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être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responsables           	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signifie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beaucoup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tant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que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Dieu</a:t>
            </a:r>
            <a:r>
              <a:rPr lang="es-MX" sz="2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_tradnl" sz="2600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5" name="Rectangle 4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51720" y="305936"/>
            <a:ext cx="583264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No. 48</a:t>
            </a:r>
          </a:p>
          <a:p>
            <a:pPr algn="r"/>
            <a:endParaRPr lang="es-ES" sz="1200" b="1" i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r"/>
            <a:endParaRPr lang="es-ES" sz="1200" b="1" i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r"/>
            <a:endParaRPr lang="es-ES" sz="1200" b="1" i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r"/>
            <a:endParaRPr lang="es-ES" sz="1200" b="1" i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r>
              <a:rPr lang="es-ES" sz="4400" b="1" i="1" spc="300" dirty="0" err="1" smtClean="0">
                <a:latin typeface="+mj-lt"/>
                <a:cs typeface="Arial" pitchFamily="34" charset="0"/>
              </a:rPr>
              <a:t>Reconnaître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le bien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chez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nos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enfants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est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l’un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des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meilleurs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cadeaux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que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nous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puissions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leur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offrir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35696" y="404664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err="1" smtClean="0">
                <a:latin typeface="Arial" pitchFamily="34" charset="0"/>
                <a:cs typeface="Arial" pitchFamily="34" charset="0"/>
              </a:rPr>
              <a:t>Enseignez</a:t>
            </a:r>
            <a:r>
              <a:rPr lang="es-MX" sz="2400" b="1" dirty="0" smtClean="0">
                <a:latin typeface="Arial" pitchFamily="34" charset="0"/>
                <a:cs typeface="Arial" pitchFamily="34" charset="0"/>
              </a:rPr>
              <a:t> à vos </a:t>
            </a:r>
            <a:r>
              <a:rPr lang="es-MX" sz="2400" b="1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2400" b="1" dirty="0" smtClean="0">
                <a:latin typeface="Arial" pitchFamily="34" charset="0"/>
                <a:cs typeface="Arial" pitchFamily="34" charset="0"/>
              </a:rPr>
              <a:t> que les </a:t>
            </a:r>
            <a:r>
              <a:rPr lang="es-MX" sz="2400" b="1" dirty="0" err="1" smtClean="0">
                <a:latin typeface="Arial" pitchFamily="34" charset="0"/>
                <a:cs typeface="Arial" pitchFamily="34" charset="0"/>
              </a:rPr>
              <a:t>choix</a:t>
            </a:r>
            <a:r>
              <a:rPr lang="es-MX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b="1" dirty="0" err="1" smtClean="0">
                <a:latin typeface="Arial" pitchFamily="34" charset="0"/>
                <a:cs typeface="Arial" pitchFamily="34" charset="0"/>
              </a:rPr>
              <a:t>qu’ils</a:t>
            </a:r>
            <a:r>
              <a:rPr lang="es-MX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b="1" dirty="0" err="1" smtClean="0">
                <a:latin typeface="Arial" pitchFamily="34" charset="0"/>
                <a:cs typeface="Arial" pitchFamily="34" charset="0"/>
              </a:rPr>
              <a:t>font</a:t>
            </a:r>
            <a:r>
              <a:rPr lang="es-MX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b="1" dirty="0" err="1" smtClean="0">
                <a:latin typeface="Arial" pitchFamily="34" charset="0"/>
                <a:cs typeface="Arial" pitchFamily="34" charset="0"/>
              </a:rPr>
              <a:t>détermineront</a:t>
            </a:r>
            <a:r>
              <a:rPr lang="es-MX" sz="2400" b="1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s-MX" sz="2400" b="1" dirty="0" err="1" smtClean="0">
                <a:latin typeface="Arial" pitchFamily="34" charset="0"/>
                <a:cs typeface="Arial" pitchFamily="34" charset="0"/>
              </a:rPr>
              <a:t>respect</a:t>
            </a:r>
            <a:r>
              <a:rPr lang="es-MX" sz="2400" b="1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2400" b="1" dirty="0" err="1" smtClean="0">
                <a:latin typeface="Arial" pitchFamily="34" charset="0"/>
                <a:cs typeface="Arial" pitchFamily="34" charset="0"/>
              </a:rPr>
              <a:t>espérer</a:t>
            </a:r>
            <a:r>
              <a:rPr lang="es-MX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b="1" dirty="0" err="1" smtClean="0">
                <a:latin typeface="Arial" pitchFamily="34" charset="0"/>
                <a:cs typeface="Arial" pitchFamily="34" charset="0"/>
              </a:rPr>
              <a:t>d’autrui</a:t>
            </a:r>
            <a:r>
              <a:rPr lang="es-MX" sz="2400" b="1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113773" y="1772816"/>
            <a:ext cx="584260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Si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leurs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choix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sont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positifs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respect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soi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grandit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S’ils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violent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conscience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en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faisant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choix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équivoques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respect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soi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diminuera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5" name="Rectangle 4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07704" y="260648"/>
            <a:ext cx="557159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Le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quatrième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niveau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la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perception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soi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celui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du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respect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soi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là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où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ont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le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meilleur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contrôle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MX" sz="2800" i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Ils</a:t>
            </a:r>
            <a:r>
              <a:rPr lang="es-MX" sz="2800" i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i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peuvent</a:t>
            </a:r>
            <a:r>
              <a:rPr lang="es-MX" sz="2800" i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i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dire</a:t>
            </a:r>
            <a:r>
              <a:rPr lang="es-MX" sz="2800" i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“NON” à la </a:t>
            </a:r>
            <a:r>
              <a:rPr lang="es-MX" sz="2800" i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tentation</a:t>
            </a:r>
            <a:r>
              <a:rPr lang="es-MX" sz="2800" i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MX" sz="2800" i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Ils</a:t>
            </a:r>
            <a:r>
              <a:rPr lang="es-MX" sz="2800" i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i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peuvent</a:t>
            </a:r>
            <a:r>
              <a:rPr lang="es-MX" sz="2800" i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i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choisir</a:t>
            </a:r>
            <a:r>
              <a:rPr lang="es-MX" sz="2800" i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MX" sz="2800" i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d’obéir</a:t>
            </a:r>
            <a:r>
              <a:rPr lang="es-MX" sz="2800" i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2800" i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2800" i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i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conscience</a:t>
            </a:r>
            <a:r>
              <a:rPr lang="es-MX" sz="2800" i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et se </a:t>
            </a:r>
            <a:r>
              <a:rPr lang="es-MX" sz="2800" i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maintenir</a:t>
            </a:r>
            <a:r>
              <a:rPr lang="es-MX" sz="2800" i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MX" sz="2800" i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ferme</a:t>
            </a:r>
            <a:r>
              <a:rPr lang="es-MX" sz="2800" i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du </a:t>
            </a:r>
            <a:r>
              <a:rPr lang="es-MX" sz="2800" i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côté</a:t>
            </a:r>
            <a:r>
              <a:rPr lang="es-MX" sz="2800" i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ce </a:t>
            </a:r>
            <a:r>
              <a:rPr lang="es-MX" sz="2800" i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qui</a:t>
            </a:r>
            <a:r>
              <a:rPr lang="es-MX" sz="2800" i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i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2800" i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MX" sz="2800" i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correct</a:t>
            </a:r>
            <a:r>
              <a:rPr lang="es-MX" sz="2800" i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algn="ctr"/>
            <a:r>
              <a:rPr lang="es-MX" sz="2800" i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CELA PEUT NE PAS ÊTRE FACILE, MAIS, C’EST LEUR CHOIX.</a:t>
            </a:r>
            <a:endParaRPr lang="es-ES_tradnl" sz="2800" i="1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63688" y="476672"/>
            <a:ext cx="58326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Encouragez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à faire des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choix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qui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servent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édifier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respect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soi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835696" y="1988840"/>
            <a:ext cx="584260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Réduisez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tentations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au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minimum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Anticipez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domaines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tentation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potentielle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chez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vos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où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ils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risquent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d’agir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l’encontre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valeurs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qu’ils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ont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reçues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_tradnl" sz="3200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6" name="Rectangle 5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51720" y="1052736"/>
            <a:ext cx="5400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Assurez-vous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que vos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développent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une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conscience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pure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et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saine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Il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nécessaire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que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concience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soit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basée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sur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l’amour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Dieu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et les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principes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bibliques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capables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supporter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l’épreuve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du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temps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_tradnl" sz="3200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67744" y="1185714"/>
            <a:ext cx="54726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Permettez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que vos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prennent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décisions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morales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appropriées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âge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Ayez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confiance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que vos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prennent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décisions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basées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sur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conscience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en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développement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267744" y="548680"/>
            <a:ext cx="6624736" cy="2865804"/>
            <a:chOff x="2267744" y="548680"/>
            <a:chExt cx="6624736" cy="2865804"/>
          </a:xfrm>
        </p:grpSpPr>
        <p:sp>
          <p:nvSpPr>
            <p:cNvPr id="3" name="2 CuadroTexto"/>
            <p:cNvSpPr txBox="1"/>
            <p:nvPr/>
          </p:nvSpPr>
          <p:spPr>
            <a:xfrm>
              <a:off x="2267744" y="1844824"/>
              <a:ext cx="640871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Le </a:t>
              </a:r>
              <a:r>
                <a:rPr lang="es-MX" sz="48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respect</a:t>
              </a:r>
              <a:r>
                <a:rPr lang="es-MX" sz="4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 de </a:t>
              </a:r>
              <a:r>
                <a:rPr lang="es-MX" sz="48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soi</a:t>
              </a:r>
              <a:r>
                <a:rPr lang="es-MX" sz="4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 </a:t>
              </a:r>
              <a:r>
                <a:rPr lang="es-MX" sz="48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tel</a:t>
              </a:r>
              <a:r>
                <a:rPr lang="es-MX" sz="4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 </a:t>
              </a:r>
              <a:r>
                <a:rPr lang="es-MX" sz="48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qu’il</a:t>
              </a:r>
              <a:r>
                <a:rPr lang="es-MX" sz="4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 se </a:t>
              </a:r>
              <a:r>
                <a:rPr lang="es-MX" sz="48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doit</a:t>
              </a:r>
              <a:r>
                <a:rPr lang="es-MX" sz="4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!</a:t>
              </a:r>
              <a:endParaRPr lang="es-MX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CuadroTexto"/>
            <p:cNvSpPr txBox="1"/>
            <p:nvPr/>
          </p:nvSpPr>
          <p:spPr>
            <a:xfrm>
              <a:off x="7452320" y="548680"/>
              <a:ext cx="1440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>
                  <a:latin typeface="AntigoniBd" pitchFamily="34" charset="0"/>
                </a:rPr>
                <a:t>Capítulo 17</a:t>
              </a:r>
              <a:endParaRPr lang="es-MX" dirty="0">
                <a:latin typeface="AntigoniBd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-213411" y="110242"/>
            <a:ext cx="9393923" cy="6775142"/>
            <a:chOff x="-213411" y="110242"/>
            <a:chExt cx="9393923" cy="6775142"/>
          </a:xfrm>
        </p:grpSpPr>
        <p:grpSp>
          <p:nvGrpSpPr>
            <p:cNvPr id="6" name="Group 5"/>
            <p:cNvGrpSpPr/>
            <p:nvPr/>
          </p:nvGrpSpPr>
          <p:grpSpPr>
            <a:xfrm>
              <a:off x="35496" y="6115943"/>
              <a:ext cx="9145016" cy="769441"/>
              <a:chOff x="35496" y="6115943"/>
              <a:chExt cx="9145016" cy="769441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7144377" y="6361583"/>
                <a:ext cx="2036135" cy="26161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>
                    <a:solidFill>
                      <a:schemeClr val="bg1"/>
                    </a:solidFill>
                    <a:latin typeface="Bodoni MT Black" panose="02070A03080606020203" pitchFamily="18" charset="0"/>
                  </a:rPr>
                  <a:t>Division Interaméricaine </a:t>
                </a:r>
                <a:endParaRPr lang="en-US" sz="1100" b="1" dirty="0">
                  <a:solidFill>
                    <a:schemeClr val="bg1"/>
                  </a:solidFill>
                  <a:latin typeface="Bodoni MT Black" panose="02070A03080606020203" pitchFamily="18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5496" y="6115943"/>
                <a:ext cx="2232248" cy="769441"/>
              </a:xfrm>
              <a:prstGeom prst="rect">
                <a:avLst/>
              </a:prstGeom>
              <a:gradFill flip="none" rotWithShape="1">
                <a:gsLst>
                  <a:gs pos="0">
                    <a:srgbClr val="3399FF">
                      <a:shade val="30000"/>
                      <a:satMod val="115000"/>
                    </a:srgbClr>
                  </a:gs>
                  <a:gs pos="50000">
                    <a:srgbClr val="3399FF">
                      <a:shade val="67500"/>
                      <a:satMod val="115000"/>
                    </a:srgbClr>
                  </a:gs>
                  <a:gs pos="100000">
                    <a:srgbClr val="3399FF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000" i="1" dirty="0" smtClean="0">
                    <a:solidFill>
                      <a:schemeClr val="bg1"/>
                    </a:solidFill>
                    <a:latin typeface="Blackadder ITC" panose="04020505051007020D02" pitchFamily="82" charset="0"/>
                  </a:rPr>
                  <a:t>Formation certifiée </a:t>
                </a:r>
              </a:p>
              <a:p>
                <a:pPr algn="ctr"/>
                <a:r>
                  <a:rPr lang="fr-FR" sz="1200" dirty="0" smtClean="0">
                    <a:solidFill>
                      <a:schemeClr val="bg1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MINISTÈRE AUPRÈS DES ENFANTS</a:t>
                </a:r>
                <a:endParaRPr lang="en-US" sz="120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-213411" y="110242"/>
              <a:ext cx="1761075" cy="1446550"/>
              <a:chOff x="85702" y="148797"/>
              <a:chExt cx="1761075" cy="144655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334609" y="220770"/>
                <a:ext cx="1512168" cy="1192006"/>
              </a:xfrm>
              <a:prstGeom prst="rect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27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i="1" dirty="0" smtClean="0">
                    <a:latin typeface="Agency FB" panose="020B0503020202020204" pitchFamily="34" charset="0"/>
                  </a:rPr>
                  <a:t>         Pre</a:t>
                </a:r>
                <a:r>
                  <a:rPr lang="fr-FR" b="1" i="1" dirty="0" err="1" smtClean="0">
                    <a:latin typeface="Agency FB" panose="020B0503020202020204" pitchFamily="34" charset="0"/>
                  </a:rPr>
                  <a:t>miè</a:t>
                </a:r>
                <a:r>
                  <a:rPr lang="en-US" b="1" i="1" dirty="0" smtClean="0">
                    <a:latin typeface="Agency FB" panose="020B0503020202020204" pitchFamily="34" charset="0"/>
                  </a:rPr>
                  <a:t>res</a:t>
                </a:r>
              </a:p>
              <a:p>
                <a:pPr algn="ctr"/>
                <a:r>
                  <a:rPr lang="fr-FR" b="1" i="1" dirty="0" smtClean="0">
                    <a:latin typeface="Agency FB" panose="020B0503020202020204" pitchFamily="34" charset="0"/>
                  </a:rPr>
                  <a:t>Années</a:t>
                </a:r>
                <a:endParaRPr lang="en-US" b="1" i="1" dirty="0">
                  <a:latin typeface="Agency FB" panose="020B0503020202020204" pitchFamily="34" charset="0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 rot="21365418">
                <a:off x="85702" y="148797"/>
                <a:ext cx="992834" cy="144655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flat" dir="t">
                    <a:rot lat="0" lon="0" rev="18900000"/>
                  </a:lightRig>
                </a:scene3d>
                <a:sp3d extrusionH="31750" contourW="6350" prstMaterial="powder">
                  <a:bevelT w="19050" h="19050" prst="angle"/>
                  <a:contourClr>
                    <a:schemeClr val="accent3">
                      <a:tint val="100000"/>
                      <a:shade val="100000"/>
                      <a:satMod val="100000"/>
                      <a:hueMod val="100000"/>
                    </a:schemeClr>
                  </a:contourClr>
                </a:sp3d>
              </a:bodyPr>
              <a:lstStyle/>
              <a:p>
                <a:pPr algn="ctr"/>
                <a:r>
                  <a:rPr lang="en-US" sz="8800" b="1" i="1" cap="none" spc="0" dirty="0" smtClean="0">
                    <a:ln/>
                    <a:solidFill>
                      <a:srgbClr val="006600"/>
                    </a:solidFill>
                    <a:effectLst/>
                  </a:rPr>
                  <a:t>7</a:t>
                </a:r>
                <a:endParaRPr lang="en-US" sz="8800" b="1" i="1" cap="none" spc="0" dirty="0">
                  <a:ln/>
                  <a:solidFill>
                    <a:srgbClr val="006600"/>
                  </a:solidFill>
                  <a:effectLst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90593" y="220770"/>
                <a:ext cx="699755" cy="32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50000"/>
                  </a:lnSpc>
                </a:pPr>
                <a:r>
                  <a:rPr lang="fr-FR" sz="2800" b="1" i="1" dirty="0" smtClean="0">
                    <a:solidFill>
                      <a:schemeClr val="bg1"/>
                    </a:solidFill>
                    <a:latin typeface="Agency FB" panose="020B0503020202020204" pitchFamily="34" charset="0"/>
                  </a:rPr>
                  <a:t>Les   </a:t>
                </a:r>
                <a:endParaRPr lang="en-US" sz="2800" b="1" i="1" dirty="0">
                  <a:solidFill>
                    <a:schemeClr val="bg1"/>
                  </a:solidFill>
                  <a:latin typeface="Agency FB" panose="020B0503020202020204" pitchFamily="34" charset="0"/>
                </a:endParaRPr>
              </a:p>
            </p:txBody>
          </p:sp>
        </p:grp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23728" y="1502787"/>
            <a:ext cx="54726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Inculquez-leur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l’idée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que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même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si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l’on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fait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pertes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Dieu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et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vous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continuez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à les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aimer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Mais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il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doivent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accepter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conséquences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leurs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mauvais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choix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Il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important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enseigner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être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responsables de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leurs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actions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et à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confesser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leurs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fautes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_tradnl" sz="2800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475656" y="242645"/>
            <a:ext cx="60756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es-MX" sz="28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Maintenez</a:t>
            </a:r>
            <a:r>
              <a:rPr lang="es-MX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bien </a:t>
            </a:r>
            <a:r>
              <a:rPr lang="es-MX" sz="28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haut</a:t>
            </a:r>
            <a:r>
              <a:rPr lang="es-MX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28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bannière</a:t>
            </a:r>
            <a:r>
              <a:rPr lang="es-MX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8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l’amour</a:t>
            </a:r>
            <a:r>
              <a:rPr lang="es-MX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incondtionnel</a:t>
            </a:r>
            <a:r>
              <a:rPr lang="es-MX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5" name="Rectangle 4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835696" y="404664"/>
            <a:ext cx="590465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Motivez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le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développement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d’une</a:t>
            </a:r>
            <a:r>
              <a:rPr lang="es-MX" sz="3200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perception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de </a:t>
            </a:r>
            <a:r>
              <a:rPr lang="es-MX" sz="3200" b="1" dirty="0" err="1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soi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Enseignez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à vos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comment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affronter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les 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déclarations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offensantes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ou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humiliantes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de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sorte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que ces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mots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blessants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ne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détruisent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leur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perception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soi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_tradnl" sz="3200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95736" y="1798945"/>
            <a:ext cx="56166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Encouragez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-les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algn="ctr"/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Donnez-leur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l’encouragement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surtout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quand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choses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deviennent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difficiles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  </a:t>
            </a:r>
            <a:endParaRPr lang="es-ES_tradnl" sz="3200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1619672" y="404664"/>
            <a:ext cx="5754265" cy="5142186"/>
            <a:chOff x="1426859" y="908720"/>
            <a:chExt cx="6681665" cy="5358210"/>
          </a:xfrm>
        </p:grpSpPr>
        <p:sp>
          <p:nvSpPr>
            <p:cNvPr id="4" name="3 Rectángulo"/>
            <p:cNvSpPr/>
            <p:nvPr/>
          </p:nvSpPr>
          <p:spPr>
            <a:xfrm>
              <a:off x="5941980" y="5785870"/>
              <a:ext cx="2166544" cy="4810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244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Rectángulo"/>
            <p:cNvSpPr/>
            <p:nvPr/>
          </p:nvSpPr>
          <p:spPr>
            <a:xfrm>
              <a:off x="2095766" y="2034216"/>
              <a:ext cx="5769321" cy="22128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Que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voulait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dire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Jésus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lorsqu’il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fit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cette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déclaration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? </a:t>
              </a: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1426859" y="908720"/>
              <a:ext cx="1341144" cy="481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8" name="Rectangle 7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79712" y="260648"/>
            <a:ext cx="554461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7. </a:t>
            </a:r>
            <a:r>
              <a:rPr lang="es-MX" sz="28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Enseignez</a:t>
            </a:r>
            <a:r>
              <a:rPr lang="es-MX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à vos </a:t>
            </a:r>
            <a:r>
              <a:rPr lang="es-MX" sz="28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que </a:t>
            </a:r>
            <a:r>
              <a:rPr lang="es-MX" sz="28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l’oubli</a:t>
            </a:r>
            <a:r>
              <a:rPr lang="es-MX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8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soi</a:t>
            </a:r>
            <a:r>
              <a:rPr lang="es-MX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bien que </a:t>
            </a:r>
            <a:r>
              <a:rPr lang="es-MX" sz="28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difficile</a:t>
            </a:r>
            <a:r>
              <a:rPr lang="es-MX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28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peut</a:t>
            </a:r>
            <a:r>
              <a:rPr lang="es-MX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être</a:t>
            </a:r>
            <a:r>
              <a:rPr lang="es-MX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une </a:t>
            </a:r>
            <a:r>
              <a:rPr lang="es-MX" sz="28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bonne</a:t>
            </a:r>
            <a:r>
              <a:rPr lang="es-MX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chose</a:t>
            </a:r>
            <a:r>
              <a:rPr lang="es-MX" sz="28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Il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difficile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majorité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d’apprendre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dire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“NON”  à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quelque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chose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qu’il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désire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vraiment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mais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à la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longue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cela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peut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aider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mieux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se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valoriser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et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deviendra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plus en plus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facile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avec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pratique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   </a:t>
            </a:r>
            <a:endParaRPr lang="es-ES_tradnl" sz="2800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79712" y="260648"/>
            <a:ext cx="5544616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Quand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tout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semble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aller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travers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l’enfant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et le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sens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sa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valeur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personnelle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devient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plus en plus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bas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encouragez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-le à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écouter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soigneusement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voix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sa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conscience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 et à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continuer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à faire ce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qu’il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sait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être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correct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parce que le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respect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soi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une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partie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très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importante de la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perception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1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soi</a:t>
            </a:r>
            <a:r>
              <a:rPr lang="es-MX" sz="31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..</a:t>
            </a:r>
            <a:endParaRPr lang="es-ES_tradnl" sz="3100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948264" y="6381328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79712" y="305936"/>
            <a:ext cx="583264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No. 49</a:t>
            </a:r>
          </a:p>
          <a:p>
            <a:pPr algn="r"/>
            <a:endParaRPr lang="es-ES" sz="1200" b="1" i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r"/>
            <a:endParaRPr lang="es-ES" sz="1200" b="1" i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r"/>
            <a:endParaRPr lang="es-ES" sz="1200" b="1" i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r"/>
            <a:endParaRPr lang="es-ES" sz="1200" b="1" i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r>
              <a:rPr lang="es-ES" sz="4000" b="1" i="1" spc="300" dirty="0" err="1" smtClean="0">
                <a:latin typeface="+mj-lt"/>
                <a:cs typeface="Arial" pitchFamily="34" charset="0"/>
              </a:rPr>
              <a:t>Concentrez-vous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sur les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sentiments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de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satisfaction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éprouvés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quand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on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a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pris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des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décisions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intelligentes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basées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sur un plan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619672" y="404664"/>
            <a:ext cx="5754265" cy="5142185"/>
            <a:chOff x="1426859" y="908720"/>
            <a:chExt cx="6681665" cy="5358209"/>
          </a:xfrm>
        </p:grpSpPr>
        <p:sp>
          <p:nvSpPr>
            <p:cNvPr id="3" name="2 Rectángulo"/>
            <p:cNvSpPr/>
            <p:nvPr/>
          </p:nvSpPr>
          <p:spPr>
            <a:xfrm>
              <a:off x="5941980" y="5785869"/>
              <a:ext cx="2166544" cy="4810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235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2095766" y="2934613"/>
              <a:ext cx="5769321" cy="18280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5400" dirty="0" err="1" smtClean="0">
                  <a:latin typeface="Arial" pitchFamily="34" charset="0"/>
                  <a:cs typeface="Arial" pitchFamily="34" charset="0"/>
                </a:rPr>
                <a:t>Quelque</a:t>
              </a:r>
              <a:r>
                <a:rPr lang="es-ES" sz="5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5400" dirty="0" err="1" smtClean="0">
                  <a:latin typeface="Arial" pitchFamily="34" charset="0"/>
                  <a:cs typeface="Arial" pitchFamily="34" charset="0"/>
                </a:rPr>
                <a:t>Chose</a:t>
              </a:r>
              <a:r>
                <a:rPr lang="es-ES" sz="5400" dirty="0" smtClean="0">
                  <a:latin typeface="Arial" pitchFamily="34" charset="0"/>
                  <a:cs typeface="Arial" pitchFamily="34" charset="0"/>
                </a:rPr>
                <a:t> de </a:t>
              </a:r>
              <a:r>
                <a:rPr lang="es-ES" sz="5400" dirty="0" err="1" smtClean="0">
                  <a:latin typeface="Arial" pitchFamily="34" charset="0"/>
                  <a:cs typeface="Arial" pitchFamily="34" charset="0"/>
                </a:rPr>
                <a:t>Personnel</a:t>
              </a:r>
              <a:endParaRPr lang="es-ES" sz="54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426859" y="908720"/>
              <a:ext cx="1341144" cy="481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7" name="Rectangle 6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 Grupo"/>
          <p:cNvGrpSpPr/>
          <p:nvPr/>
        </p:nvGrpSpPr>
        <p:grpSpPr>
          <a:xfrm>
            <a:off x="1619672" y="404664"/>
            <a:ext cx="5754265" cy="5142185"/>
            <a:chOff x="1426859" y="908720"/>
            <a:chExt cx="6681665" cy="5358209"/>
          </a:xfrm>
        </p:grpSpPr>
        <p:sp>
          <p:nvSpPr>
            <p:cNvPr id="7" name="6 Rectángulo"/>
            <p:cNvSpPr/>
            <p:nvPr/>
          </p:nvSpPr>
          <p:spPr>
            <a:xfrm>
              <a:off x="5941980" y="5785869"/>
              <a:ext cx="2166544" cy="4810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246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7 Rectángulo"/>
            <p:cNvSpPr/>
            <p:nvPr/>
          </p:nvSpPr>
          <p:spPr>
            <a:xfrm>
              <a:off x="2095766" y="2255076"/>
              <a:ext cx="5769321" cy="24052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4800" dirty="0" err="1" smtClean="0">
                  <a:latin typeface="Arial" pitchFamily="34" charset="0"/>
                  <a:cs typeface="Arial" pitchFamily="34" charset="0"/>
                </a:rPr>
                <a:t>Principes</a:t>
              </a:r>
              <a:r>
                <a:rPr lang="es-ES" sz="4800" dirty="0" smtClean="0">
                  <a:latin typeface="Arial" pitchFamily="34" charset="0"/>
                  <a:cs typeface="Arial" pitchFamily="34" charset="0"/>
                </a:rPr>
                <a:t> à </a:t>
              </a:r>
              <a:r>
                <a:rPr lang="es-ES" sz="4800" dirty="0" err="1" smtClean="0">
                  <a:latin typeface="Arial" pitchFamily="34" charset="0"/>
                  <a:cs typeface="Arial" pitchFamily="34" charset="0"/>
                </a:rPr>
                <a:t>appliquer</a:t>
              </a:r>
              <a:r>
                <a:rPr lang="es-ES" sz="4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800" dirty="0" err="1" smtClean="0">
                  <a:latin typeface="Arial" pitchFamily="34" charset="0"/>
                  <a:cs typeface="Arial" pitchFamily="34" charset="0"/>
                </a:rPr>
                <a:t>au</a:t>
              </a:r>
              <a:r>
                <a:rPr lang="es-ES" sz="4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800" dirty="0" err="1" smtClean="0">
                  <a:latin typeface="Arial" pitchFamily="34" charset="0"/>
                  <a:cs typeface="Arial" pitchFamily="34" charset="0"/>
                </a:rPr>
                <a:t>sein</a:t>
              </a:r>
              <a:r>
                <a:rPr lang="es-ES" sz="4800" dirty="0" smtClean="0">
                  <a:latin typeface="Arial" pitchFamily="34" charset="0"/>
                  <a:cs typeface="Arial" pitchFamily="34" charset="0"/>
                </a:rPr>
                <a:t> de </a:t>
              </a:r>
              <a:r>
                <a:rPr lang="es-ES" sz="4800" dirty="0" err="1" smtClean="0">
                  <a:latin typeface="Arial" pitchFamily="34" charset="0"/>
                  <a:cs typeface="Arial" pitchFamily="34" charset="0"/>
                </a:rPr>
                <a:t>votre</a:t>
              </a:r>
              <a:r>
                <a:rPr lang="es-ES" sz="4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800" dirty="0" err="1" smtClean="0">
                  <a:latin typeface="Arial" pitchFamily="34" charset="0"/>
                  <a:cs typeface="Arial" pitchFamily="34" charset="0"/>
                </a:rPr>
                <a:t>famille</a:t>
              </a:r>
              <a:endParaRPr lang="es-ES" sz="48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1426859" y="908720"/>
              <a:ext cx="1341144" cy="481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11" name="Rectangle 10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91680" y="723468"/>
            <a:ext cx="56886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i="1" dirty="0" smtClean="0"/>
              <a:t>“</a:t>
            </a:r>
            <a:r>
              <a:rPr lang="es-MX" sz="4000" i="1" dirty="0" err="1" smtClean="0"/>
              <a:t>Celui</a:t>
            </a:r>
            <a:r>
              <a:rPr lang="es-MX" sz="4000" i="1" dirty="0" smtClean="0"/>
              <a:t> </a:t>
            </a:r>
            <a:r>
              <a:rPr lang="es-MX" sz="4000" i="1" dirty="0" err="1" smtClean="0"/>
              <a:t>qui</a:t>
            </a:r>
            <a:r>
              <a:rPr lang="es-MX" sz="4000" i="1" dirty="0" smtClean="0"/>
              <a:t> </a:t>
            </a:r>
            <a:r>
              <a:rPr lang="es-MX" sz="4000" i="1" dirty="0" err="1" smtClean="0"/>
              <a:t>désire</a:t>
            </a:r>
            <a:r>
              <a:rPr lang="es-MX" sz="4000" i="1" dirty="0" smtClean="0"/>
              <a:t> </a:t>
            </a:r>
            <a:r>
              <a:rPr lang="es-MX" sz="4000" i="1" dirty="0" err="1" smtClean="0"/>
              <a:t>préserver</a:t>
            </a:r>
            <a:r>
              <a:rPr lang="es-MX" sz="4000" i="1" dirty="0" smtClean="0"/>
              <a:t> son </a:t>
            </a:r>
            <a:r>
              <a:rPr lang="es-MX" sz="4000" i="1" dirty="0" err="1" smtClean="0"/>
              <a:t>respect</a:t>
            </a:r>
            <a:r>
              <a:rPr lang="es-MX" sz="4000" i="1" dirty="0" smtClean="0"/>
              <a:t> de </a:t>
            </a:r>
            <a:r>
              <a:rPr lang="es-MX" sz="4000" i="1" dirty="0" err="1" smtClean="0"/>
              <a:t>soi</a:t>
            </a:r>
            <a:r>
              <a:rPr lang="es-MX" sz="4000" i="1" dirty="0" smtClean="0"/>
              <a:t>, </a:t>
            </a:r>
            <a:r>
              <a:rPr lang="es-MX" sz="4000" i="1" dirty="0" err="1" smtClean="0"/>
              <a:t>doit</a:t>
            </a:r>
            <a:r>
              <a:rPr lang="es-MX" sz="4000" i="1" dirty="0" smtClean="0"/>
              <a:t> </a:t>
            </a:r>
            <a:r>
              <a:rPr lang="es-MX" sz="4000" i="1" dirty="0" err="1" smtClean="0"/>
              <a:t>prendre</a:t>
            </a:r>
            <a:r>
              <a:rPr lang="es-MX" sz="4000" i="1" dirty="0" smtClean="0"/>
              <a:t> des </a:t>
            </a:r>
            <a:r>
              <a:rPr lang="es-MX" sz="4000" i="1" dirty="0" err="1" smtClean="0"/>
              <a:t>précautions</a:t>
            </a:r>
            <a:r>
              <a:rPr lang="es-MX" sz="4000" i="1" dirty="0" smtClean="0"/>
              <a:t> </a:t>
            </a:r>
            <a:r>
              <a:rPr lang="es-MX" sz="4000" i="1" dirty="0" err="1" smtClean="0"/>
              <a:t>pour</a:t>
            </a:r>
            <a:r>
              <a:rPr lang="es-MX" sz="4000" i="1" dirty="0" smtClean="0"/>
              <a:t> </a:t>
            </a:r>
            <a:r>
              <a:rPr lang="es-MX" sz="4000" i="1" dirty="0" err="1" smtClean="0"/>
              <a:t>ne</a:t>
            </a:r>
            <a:r>
              <a:rPr lang="es-MX" sz="4000" i="1" dirty="0" smtClean="0"/>
              <a:t> </a:t>
            </a:r>
            <a:r>
              <a:rPr lang="es-MX" sz="4000" i="1" dirty="0" err="1" smtClean="0"/>
              <a:t>pas</a:t>
            </a:r>
            <a:r>
              <a:rPr lang="es-MX" sz="4000" i="1" dirty="0" smtClean="0"/>
              <a:t> </a:t>
            </a:r>
            <a:r>
              <a:rPr lang="es-MX" sz="4000" i="1" dirty="0" err="1" smtClean="0"/>
              <a:t>blesser</a:t>
            </a:r>
            <a:r>
              <a:rPr lang="es-MX" sz="4000" i="1" dirty="0" smtClean="0"/>
              <a:t> </a:t>
            </a:r>
            <a:r>
              <a:rPr lang="es-MX" sz="4000" i="1" dirty="0" err="1" smtClean="0"/>
              <a:t>sans</a:t>
            </a:r>
            <a:r>
              <a:rPr lang="es-MX" sz="4000" i="1" dirty="0" smtClean="0"/>
              <a:t> </a:t>
            </a:r>
            <a:r>
              <a:rPr lang="es-MX" sz="4000" i="1" dirty="0" err="1" smtClean="0"/>
              <a:t>raisons</a:t>
            </a:r>
            <a:r>
              <a:rPr lang="es-MX" sz="4000" i="1" dirty="0" smtClean="0"/>
              <a:t> le </a:t>
            </a:r>
            <a:r>
              <a:rPr lang="es-MX" sz="4000" i="1" dirty="0" err="1" smtClean="0"/>
              <a:t>respect</a:t>
            </a:r>
            <a:r>
              <a:rPr lang="es-MX" sz="4000" i="1" dirty="0" smtClean="0"/>
              <a:t> de </a:t>
            </a:r>
            <a:r>
              <a:rPr lang="es-MX" sz="4000" i="1" dirty="0" err="1" smtClean="0"/>
              <a:t>soi</a:t>
            </a:r>
            <a:r>
              <a:rPr lang="es-MX" sz="4000" i="1" dirty="0" smtClean="0"/>
              <a:t> </a:t>
            </a:r>
            <a:r>
              <a:rPr lang="es-MX" sz="4000" i="1" dirty="0" err="1" smtClean="0"/>
              <a:t>d’autrui</a:t>
            </a:r>
            <a:r>
              <a:rPr lang="es-MX" sz="4000" i="1" dirty="0" smtClean="0"/>
              <a:t>.”</a:t>
            </a:r>
          </a:p>
          <a:p>
            <a:pPr algn="r"/>
            <a:r>
              <a:rPr lang="es-MX" sz="4000" i="1" dirty="0" smtClean="0"/>
              <a:t>Ellen G. White</a:t>
            </a:r>
            <a:endParaRPr lang="es-ES_tradnl" sz="4000" i="1" dirty="0"/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07704" y="116632"/>
            <a:ext cx="56166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Les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se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respectent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quand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ils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font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ce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qu’ils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savent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être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correct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Enseignez-leur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ce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qu’est</a:t>
            </a:r>
            <a:endParaRPr lang="es-MX" sz="3600" dirty="0" smtClean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conscience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et à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toujours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y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prêter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attention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car le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respect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soi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trop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MX" sz="36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important</a:t>
            </a:r>
            <a:r>
              <a:rPr lang="es-MX" sz="36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_tradnl" sz="3600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79712" y="116632"/>
            <a:ext cx="5256584" cy="1201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5000"/>
              </a:lnSpc>
            </a:pP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Comment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 les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compromettent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respect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personnel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</a:t>
            </a:r>
            <a:endParaRPr lang="es-ES_tradnl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619672" y="1412776"/>
            <a:ext cx="61206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Quand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un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enfant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cède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à la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tentation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il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compromet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son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respect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soi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le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quatrième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élément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vital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d’un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saine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perception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soi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s-MX" sz="2800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 marL="444500" algn="ctr"/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Soyez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diligent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n’ignorez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comportements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blessants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ou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déshonnêtes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surtout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en ce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qui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concerne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l’avenir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votre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enfant</a:t>
            </a:r>
            <a:r>
              <a:rPr lang="es-MX" sz="28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_tradnl" sz="2800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5" name="Rectangle 4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07704" y="693271"/>
            <a:ext cx="554461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Durant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tendre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enfance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les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conséquences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sont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une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manière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concrète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pour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parents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former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conscience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leurs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Ainsi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les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parents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enseignent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32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différence</a:t>
            </a:r>
            <a:r>
              <a:rPr lang="es-MX" sz="32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entre le bien et le mal. </a:t>
            </a:r>
            <a:endParaRPr lang="es-ES_tradnl" sz="3200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79711" y="404664"/>
            <a:ext cx="571560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Trois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règles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discipline: </a:t>
            </a:r>
          </a:p>
          <a:p>
            <a:pPr algn="ctr"/>
            <a:endParaRPr lang="es-MX" sz="3200" b="1" dirty="0" smtClean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“Ne te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fais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dommage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”</a:t>
            </a:r>
          </a:p>
          <a:p>
            <a:pPr algn="ctr"/>
            <a:endParaRPr lang="es-MX" sz="3200" b="1" dirty="0" smtClean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“Ne cause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aucun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dommage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autrui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! ”</a:t>
            </a:r>
          </a:p>
          <a:p>
            <a:pPr algn="ctr"/>
            <a:endParaRPr lang="es-MX" sz="3200" b="1" dirty="0" smtClean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N’endommage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b="1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choses</a:t>
            </a:r>
            <a:r>
              <a:rPr lang="es-MX" sz="32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!”.</a:t>
            </a:r>
          </a:p>
          <a:p>
            <a:pPr algn="ctr"/>
            <a:endParaRPr lang="es-MX" sz="3200" b="1" dirty="0" smtClean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35696" y="404664"/>
            <a:ext cx="568863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Les </a:t>
            </a:r>
            <a:r>
              <a:rPr lang="es-MX" sz="4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parents</a:t>
            </a:r>
            <a:r>
              <a:rPr lang="es-MX" sz="4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doivent</a:t>
            </a:r>
            <a:r>
              <a:rPr lang="es-MX" sz="4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renforcer</a:t>
            </a:r>
            <a:r>
              <a:rPr lang="es-MX" sz="4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le concept  que la </a:t>
            </a:r>
            <a:r>
              <a:rPr lang="es-MX" sz="4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mauvaise</a:t>
            </a:r>
            <a:r>
              <a:rPr lang="es-MX" sz="4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conduite</a:t>
            </a:r>
            <a:r>
              <a:rPr lang="es-MX" sz="4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d’un</a:t>
            </a:r>
            <a:r>
              <a:rPr lang="es-MX" sz="4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enfant</a:t>
            </a:r>
            <a:r>
              <a:rPr lang="es-MX" sz="4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et </a:t>
            </a:r>
            <a:r>
              <a:rPr lang="es-MX" sz="4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ses</a:t>
            </a:r>
            <a:r>
              <a:rPr lang="es-MX" sz="4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mauvais</a:t>
            </a:r>
            <a:r>
              <a:rPr lang="es-MX" sz="4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choix</a:t>
            </a:r>
            <a:r>
              <a:rPr lang="es-MX" sz="4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4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détruisent</a:t>
            </a:r>
            <a:r>
              <a:rPr lang="es-MX" sz="4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le </a:t>
            </a:r>
            <a:r>
              <a:rPr lang="es-MX" sz="4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respect</a:t>
            </a:r>
            <a:r>
              <a:rPr lang="es-MX" sz="4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4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soi</a:t>
            </a:r>
            <a:r>
              <a:rPr lang="es-MX" sz="4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et </a:t>
            </a:r>
            <a:r>
              <a:rPr lang="es-MX" sz="4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font</a:t>
            </a:r>
            <a:r>
              <a:rPr lang="es-MX" sz="4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du </a:t>
            </a:r>
            <a:r>
              <a:rPr lang="es-MX" sz="4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tort</a:t>
            </a:r>
            <a:r>
              <a:rPr lang="es-MX" sz="4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 à </a:t>
            </a:r>
            <a:r>
              <a:rPr lang="es-MX" sz="4000" dirty="0" err="1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autrui</a:t>
            </a:r>
            <a:r>
              <a:rPr lang="es-MX" sz="4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es-ES_tradnl" sz="4000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07704" y="305936"/>
            <a:ext cx="583264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No. 47</a:t>
            </a:r>
          </a:p>
          <a:p>
            <a:pPr algn="r"/>
            <a:endParaRPr lang="es-ES" sz="1200" b="1" i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r"/>
            <a:endParaRPr lang="es-ES" sz="1200" b="1" i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r"/>
            <a:endParaRPr lang="es-ES" sz="1200" b="1" i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r"/>
            <a:endParaRPr lang="es-ES" sz="1200" b="1" i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r>
              <a:rPr lang="es-ES" sz="4400" b="1" i="1" spc="300" dirty="0" smtClean="0">
                <a:latin typeface="+mj-lt"/>
                <a:cs typeface="Arial" pitchFamily="34" charset="0"/>
              </a:rPr>
              <a:t>Le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respect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de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soi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est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compromis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quand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l’enfant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cède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à la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tentation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238688" y="593459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171" y="2370946"/>
            <a:ext cx="1804533" cy="55399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LE RESPECT DE SOI 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TEL QU’IL SE DOIT !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2657</TotalTime>
  <Words>1530</Words>
  <Application>Microsoft Office PowerPoint</Application>
  <PresentationFormat>On-screen Show (4:3)</PresentationFormat>
  <Paragraphs>297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Tema de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WinuE</dc:creator>
  <cp:lastModifiedBy>Pamella Scott</cp:lastModifiedBy>
  <cp:revision>36</cp:revision>
  <dcterms:created xsi:type="dcterms:W3CDTF">2013-11-13T07:02:56Z</dcterms:created>
  <dcterms:modified xsi:type="dcterms:W3CDTF">2014-09-15T19:48:41Z</dcterms:modified>
</cp:coreProperties>
</file>